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sldIdLst>
    <p:sldId id="256" r:id="rId5"/>
    <p:sldId id="292" r:id="rId6"/>
    <p:sldId id="257" r:id="rId7"/>
    <p:sldId id="265" r:id="rId8"/>
    <p:sldId id="258" r:id="rId9"/>
    <p:sldId id="276" r:id="rId10"/>
    <p:sldId id="259" r:id="rId11"/>
    <p:sldId id="260" r:id="rId12"/>
    <p:sldId id="289" r:id="rId13"/>
    <p:sldId id="261" r:id="rId14"/>
    <p:sldId id="262" r:id="rId15"/>
    <p:sldId id="263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90" r:id="rId25"/>
    <p:sldId id="277" r:id="rId26"/>
    <p:sldId id="278" r:id="rId27"/>
    <p:sldId id="279" r:id="rId28"/>
    <p:sldId id="280" r:id="rId29"/>
    <p:sldId id="282" r:id="rId30"/>
    <p:sldId id="283" r:id="rId31"/>
    <p:sldId id="281" r:id="rId32"/>
    <p:sldId id="284" r:id="rId33"/>
    <p:sldId id="285" r:id="rId34"/>
    <p:sldId id="286" r:id="rId35"/>
    <p:sldId id="287" r:id="rId36"/>
    <p:sldId id="288" r:id="rId37"/>
    <p:sldId id="274" r:id="rId38"/>
    <p:sldId id="275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A6930E-4DF4-4A62-88B7-1B1009086AF9}" v="1535" dt="2020-10-16T07:35:48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1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690FC-DDDE-445D-A35A-5690CCA303A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EAA80-79D1-4A66-96DF-EF3F75F7C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test actions (e.g. user input or external side effects) are also modeled as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EAA80-79D1-4A66-96DF-EF3F75F7C1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3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C015-1153-4C67-8B4A-1D45F0508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02290-EF1B-4788-9C4C-A6963C51F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AE98C-DEB3-4244-AC64-3F1BAAF1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24894-8166-4823-851D-D475B3D2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E3703-3D54-423B-AD4C-6DF8463A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6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6506-0913-4AEA-A5C3-B8D8FAEB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1372A-5612-4620-89E0-24ABB7092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FE92E-4891-414C-9A10-A1CB6D0D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44383-B3A9-4157-B148-D78ADB83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2E752-5758-45DB-86E2-EAB0068A1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6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FFB4B6-EFC9-4CC2-A0AE-DDA142DB4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00207-0C99-4E15-809A-1DEA524D2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2BA29-915F-4C11-805E-51C7004F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9ABEB-B1E2-4EA4-9D4B-7ACA39F0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34E59-C0A9-4F32-A82F-4AEC67F1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BE72-C6C9-4FB9-97ED-473812CB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D1FEE-28E1-45C1-82D2-9A1495C67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3376-1D37-4DE8-B8C8-D2D334B66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E23C-1004-440C-A091-26062C6C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F0A37-58A4-4E32-86D0-91B49A7F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2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AB23-E995-4F0D-877F-D9880F180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CE792-F90A-42B7-99E7-D622369F8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DFAD-04BC-4522-84FB-B9209172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02B56-0635-4AA2-A0AE-25E68D2C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929C9-501C-49FA-999B-F9BDAC72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5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C710-F6A2-4029-8F63-6AC3694A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F3EFC-3D77-483C-BBC3-BBACC7A9A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2A35B-7418-4CBE-8B6C-1366D046C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A969E-7ED9-42EC-A7FA-0BA0F2F4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CE2DE-5436-41DD-AE41-06E5B1BC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DAD61-3788-4BA8-AE70-DDF4C34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0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B17D-BCB8-4ED9-BF77-E60FB4888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278C7-805F-40B4-B377-1D747CF8D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23C76-6479-43FC-8B32-310B62427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8DAC03-5F41-4477-87DF-808A2F51F3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B1930-1C53-419D-9798-879BF9862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BE04B4-637D-40FE-9124-ABBA8AA6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0FE05-32CF-4B31-88D7-CA59BA6A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5DD40-4157-4ECC-BBEC-A957894D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0C4C-8A8F-4205-9ABB-0928B074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B807B-03AF-4903-9341-51FC038F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C38B2-3F68-4CDB-8BDF-4FE08F2B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46C1C-F2B5-4E9F-A176-27324308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6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399BB6-A86D-4611-A5E5-5DCEBC96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EE8ED-FAE8-403A-BAC5-EECEDBFB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E698-C2D2-4BCB-AFF4-E3CE1CB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8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7B9B-B5B3-438F-9886-9C206FAE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9A9E8-B972-4C99-BA76-04104657E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718F-B7FD-49E4-88C7-F0B4BD3B5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CC8C1-0D9D-476A-A01F-14B61BD2B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60B77-3835-4864-A807-77112EB8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8059-1EB1-4E93-ADFC-3FA485C5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41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6FA5-0E73-4513-9469-1627FF6D2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1FC849-E2BD-4C52-B6F8-A0BF42ACA1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C9C13-FE64-4E85-9ADC-322E5A067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0F6FC-35A8-41BC-9EE1-8FDBA7C4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01C17-3A68-4F89-839F-869426DD2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A0E49-129A-4A30-B2E1-66DC38E6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9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DBA83A-C064-4BFA-A26E-A2D7925B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0512F-642A-4EB1-BB53-89ECE98EC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DEA7A-3DCA-4BE2-B92F-DDF31D304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714C-E2A3-4790-A01C-DA3B1EBEA15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8EA65-FBE3-4BB4-B397-47A44BD70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FE15D-2E5B-4688-A0DA-E72FCF856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4ABB-8049-4D7F-A1DD-3AD70457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7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hyperlink" Target="https://github.com/benjamin-hodgson/Pidgi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hyperlink" Target="https://developers.google.com/optimization/routing/ts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2DB8C-CCAD-468B-9F70-9F0436E0C3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429766" y="0"/>
            <a:ext cx="93324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A3C0F-68BB-4800-B5C5-087D169EB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Kayfabe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CCB45-5569-41F4-88B5-D4D062762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7918" y="3509963"/>
            <a:ext cx="5716555" cy="889097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Star Dorminey (she/her)</a:t>
            </a:r>
            <a:br>
              <a:rPr lang="en-US" i="1" dirty="0"/>
            </a:br>
            <a:r>
              <a:rPr lang="en-US" i="1" dirty="0"/>
              <a:t>sterling.dorminey@gmail.com</a:t>
            </a:r>
          </a:p>
          <a:p>
            <a:r>
              <a:rPr lang="en-US" i="1" dirty="0"/>
              <a:t>Microsoft Azure WAN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82ACFE4-2897-4659-9BD1-9FF9B1A33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0"/>
    </mc:Choice>
    <mc:Fallback>
      <p:transition spd="slow" advTm="7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6C37-1D1F-4D06-97EA-91727388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3A15D-2423-4101-ABDE-41072DBA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Assume:</a:t>
            </a:r>
            <a:r>
              <a:rPr lang="en-US" dirty="0"/>
              <a:t> you can only reset the program, capture its state and map actions to future states.</a:t>
            </a:r>
            <a:endParaRPr lang="en-US" b="1" dirty="0"/>
          </a:p>
          <a:p>
            <a:r>
              <a:rPr lang="en-US" b="1" dirty="0"/>
              <a:t>Idea:</a:t>
            </a:r>
            <a:r>
              <a:rPr lang="en-US" dirty="0"/>
              <a:t> capture the TLC state graph after model checking, then explore every state/transition in the implementation. Check that program state conforms to model at each state in the graph.</a:t>
            </a:r>
          </a:p>
          <a:p>
            <a:pPr marL="0" indent="0">
              <a:buNone/>
            </a:pPr>
            <a:r>
              <a:rPr lang="en-US" dirty="0"/>
              <a:t>How:</a:t>
            </a:r>
          </a:p>
          <a:p>
            <a:pPr marL="514350" indent="-514350">
              <a:buAutoNum type="arabicPeriod"/>
            </a:pPr>
            <a:r>
              <a:rPr lang="en-US" dirty="0"/>
              <a:t>Run TLC, capturing the full state graph.</a:t>
            </a:r>
          </a:p>
          <a:p>
            <a:pPr marL="514350" indent="-514350">
              <a:buAutoNum type="arabicPeriod"/>
            </a:pPr>
            <a:r>
              <a:rPr lang="en-US" dirty="0"/>
              <a:t>Calculate the </a:t>
            </a:r>
            <a:r>
              <a:rPr lang="en-US" i="1" dirty="0"/>
              <a:t>minimal spanning sequences of behaviors</a:t>
            </a:r>
            <a:r>
              <a:rPr lang="en-US" dirty="0"/>
              <a:t> that visit every state (or transition) </a:t>
            </a:r>
            <a:r>
              <a:rPr lang="en-US" i="1" dirty="0"/>
              <a:t>at least once.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Devise a harness that, for each behavior, at each step:</a:t>
            </a:r>
          </a:p>
          <a:p>
            <a:pPr marL="971550" lvl="1" indent="-514350">
              <a:buAutoNum type="arabicPeriod"/>
            </a:pPr>
            <a:r>
              <a:rPr lang="en-US" dirty="0"/>
              <a:t>Checks program state against current TLC model state.</a:t>
            </a:r>
          </a:p>
          <a:p>
            <a:pPr marL="971550" lvl="1" indent="-514350">
              <a:buAutoNum type="arabicPeriod"/>
            </a:pPr>
            <a:r>
              <a:rPr lang="en-US" dirty="0"/>
              <a:t>Select a program action that promises a state matching the next step, and</a:t>
            </a:r>
          </a:p>
          <a:p>
            <a:pPr marL="971550" lvl="1" indent="-514350">
              <a:buAutoNum type="arabicPeriod"/>
            </a:pPr>
            <a:r>
              <a:rPr lang="en-US" dirty="0"/>
              <a:t>Execute it.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5BD9D5-FC86-4284-A79C-58754FDEC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9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94"/>
    </mc:Choice>
    <mc:Fallback xmlns="">
      <p:transition spd="slow" advTm="39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9381-B0AC-41D2-BC63-0B3A3491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Player: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20AAC-921C-44E9-BC07-A050CDCFC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1419496"/>
            <a:ext cx="5157787" cy="3714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84EB7-A89B-4887-B6E9-F998AC9EE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8388"/>
            <a:ext cx="5157787" cy="4381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Deterministic test of highly-concurrent code.</a:t>
            </a:r>
          </a:p>
          <a:p>
            <a:r>
              <a:rPr lang="en-US" dirty="0"/>
              <a:t>Exhaustive </a:t>
            </a:r>
            <a:r>
              <a:rPr lang="en-US" dirty="0" err="1"/>
              <a:t>w.r.t.</a:t>
            </a:r>
            <a:r>
              <a:rPr lang="en-US" dirty="0"/>
              <a:t> model.</a:t>
            </a:r>
          </a:p>
          <a:p>
            <a:r>
              <a:rPr lang="en-US" dirty="0"/>
              <a:t>Eliminates hand-crafted scenario tests.</a:t>
            </a:r>
          </a:p>
          <a:p>
            <a:r>
              <a:rPr lang="en-US" dirty="0"/>
              <a:t>Simply crank up model size to catch more bugs.</a:t>
            </a:r>
          </a:p>
          <a:p>
            <a:r>
              <a:rPr lang="en-US" dirty="0"/>
              <a:t>Doesn’t require rewriting in a checked language.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966F3-E5CE-4188-8C78-63B823950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6798" y="1419496"/>
            <a:ext cx="5183188" cy="3888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496E5-A54A-4609-8F60-8A0CE8FD5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8388"/>
            <a:ext cx="5183188" cy="49320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May require refactoring to get the required introspection for model bindings.</a:t>
            </a:r>
          </a:p>
          <a:p>
            <a:r>
              <a:rPr lang="en-US" dirty="0"/>
              <a:t>Harness development has a bit of a learning curve.</a:t>
            </a:r>
          </a:p>
          <a:p>
            <a:r>
              <a:rPr lang="en-US" dirty="0"/>
              <a:t>Plays only legal action sequences, so you risk testing only happy paths.</a:t>
            </a:r>
          </a:p>
          <a:p>
            <a:r>
              <a:rPr lang="en-US" dirty="0"/>
              <a:t>Harness will be complex if model doesn’t closely resemble program.</a:t>
            </a:r>
          </a:p>
          <a:p>
            <a:r>
              <a:rPr lang="en-US" dirty="0"/>
              <a:t>Inefficient with large models.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772BF31-7260-4212-92BB-9AAE81372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5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01"/>
    </mc:Choice>
    <mc:Fallback xmlns="">
      <p:transition spd="slow" advTm="78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C456-520A-4B66-B485-0548E9B1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Player: </a:t>
            </a:r>
            <a:r>
              <a:rPr lang="en-US" dirty="0" err="1"/>
              <a:t>Blindspots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1EDFA-4548-4E17-BC4B-F666EF9E9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1929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Hidden variables:</a:t>
            </a:r>
          </a:p>
          <a:p>
            <a:pPr lvl="1"/>
            <a:r>
              <a:rPr lang="en-US" dirty="0"/>
              <a:t>Model player assumes that TLC state represents closure of entire program state, since multiple orders of TLC states aren’t tested.</a:t>
            </a:r>
          </a:p>
          <a:p>
            <a:pPr lvl="1"/>
            <a:r>
              <a:rPr lang="en-US" dirty="0"/>
              <a:t>If two program states map to the same TLC state, only one will be tested.</a:t>
            </a:r>
          </a:p>
          <a:p>
            <a:pPr lvl="1"/>
            <a:r>
              <a:rPr lang="en-US" dirty="0"/>
              <a:t>Infeasible to eliminate all hidden variables, so capture the most important ones.</a:t>
            </a:r>
          </a:p>
          <a:p>
            <a:r>
              <a:rPr lang="en-US" b="1" dirty="0"/>
              <a:t>Random numbers:</a:t>
            </a:r>
            <a:endParaRPr lang="en-US" dirty="0"/>
          </a:p>
          <a:p>
            <a:pPr lvl="1"/>
            <a:r>
              <a:rPr lang="en-US" dirty="0"/>
              <a:t>How do you express a GUID in TLA+? In such a way that TLC can check a model that generates random GUIDs? How do you bind that between model and implementation?</a:t>
            </a:r>
          </a:p>
          <a:p>
            <a:pPr lvl="1"/>
            <a:r>
              <a:rPr lang="en-US" dirty="0"/>
              <a:t>Requires a correspondence mapping, but this involves trickery and may artificially limit the model.</a:t>
            </a:r>
          </a:p>
          <a:p>
            <a:pPr lvl="1"/>
            <a:r>
              <a:rPr lang="en-US" dirty="0"/>
              <a:t>This downside applies to trace checking too! Or any model-based testing system. </a:t>
            </a:r>
            <a:r>
              <a:rPr lang="en-US" i="1" dirty="0"/>
              <a:t>(If you know a better strategy, shoot me an email!)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39B562-C428-4671-ACB6-54966E679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35"/>
    </mc:Choice>
    <mc:Fallback xmlns="">
      <p:transition spd="slow" advTm="81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F946-B5A5-4D58-8E91-DB408A58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Kayfabe Model Player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F7BE2-8977-40CB-8DDD-3D118999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E2EF66-E26E-4F8B-890B-7F6DBF112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9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3"/>
    </mc:Choice>
    <mc:Fallback xmlns="">
      <p:transition spd="slow" advTm="3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EB84-57EA-4A53-A32C-BA34E0D0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4" name="Picture 3" descr="Machine generated alternative text:&#10;Spec &#10;file: &#10;State &#10;Route &#10;Sov er &#10;Spanning &#10;Behavi ors &#10;MO del &#10;Actions &#10;Model &#10;param s &#10;Har ness &#10;Co n text &#10;Parser ">
            <a:extLst>
              <a:ext uri="{FF2B5EF4-FFF2-40B4-BE49-F238E27FC236}">
                <a16:creationId xmlns:a16="http://schemas.microsoft.com/office/drawing/2014/main" id="{CC9286C6-CBF1-452A-B7EC-6108BF4D3CF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87" y="28575"/>
            <a:ext cx="37338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56EE03-A334-40F4-8357-337FC647B569}"/>
              </a:ext>
            </a:extLst>
          </p:cNvPr>
          <p:cNvSpPr txBox="1"/>
          <p:nvPr/>
        </p:nvSpPr>
        <p:spPr>
          <a:xfrm>
            <a:off x="685913" y="1502980"/>
            <a:ext cx="6934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four user-provided components </a:t>
            </a:r>
            <a:r>
              <a:rPr lang="en-US" dirty="0"/>
              <a:t>to these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TLA+ Spec / Model Params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Context:</a:t>
            </a:r>
            <a:r>
              <a:rPr lang="en-US" dirty="0"/>
              <a:t> the current state of the system under test. Actions alter the system by modifying the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Actions:</a:t>
            </a:r>
            <a:r>
              <a:rPr lang="en-US" dirty="0"/>
              <a:t> the next possible states of the context/model. They can be </a:t>
            </a:r>
            <a:r>
              <a:rPr lang="en-US" b="1" dirty="0"/>
              <a:t>checked </a:t>
            </a:r>
            <a:r>
              <a:rPr lang="en-US" dirty="0"/>
              <a:t>for enablement, and </a:t>
            </a:r>
            <a:r>
              <a:rPr lang="en-US" b="1" dirty="0"/>
              <a:t>run</a:t>
            </a:r>
            <a:r>
              <a:rPr lang="en-US" dirty="0"/>
              <a:t> by mutating the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Harness:</a:t>
            </a:r>
            <a:r>
              <a:rPr lang="en-US" dirty="0"/>
              <a:t> provides an initialized context for every </a:t>
            </a:r>
            <a:r>
              <a:rPr lang="en-US" i="1" dirty="0"/>
              <a:t>Reset()</a:t>
            </a:r>
            <a:r>
              <a:rPr lang="en-US" dirty="0"/>
              <a:t>, and produces all possible next actions given the current context.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E3E8D-1FAB-4E89-B4A3-9EF4647600F7}"/>
              </a:ext>
            </a:extLst>
          </p:cNvPr>
          <p:cNvSpPr txBox="1"/>
          <p:nvPr/>
        </p:nvSpPr>
        <p:spPr>
          <a:xfrm>
            <a:off x="685913" y="3841230"/>
            <a:ext cx="6934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TLC </a:t>
            </a:r>
            <a:r>
              <a:rPr lang="en-US" dirty="0"/>
              <a:t>is run, and produces a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state graph </a:t>
            </a:r>
            <a:r>
              <a:rPr lang="en-US" dirty="0"/>
              <a:t>of the execution.</a:t>
            </a:r>
            <a:br>
              <a:rPr lang="en-US" dirty="0"/>
            </a:br>
            <a:r>
              <a:rPr lang="en-US" dirty="0"/>
              <a:t>The state graph is fed into 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route solver</a:t>
            </a:r>
            <a:r>
              <a:rPr lang="en-US" dirty="0"/>
              <a:t>, which computes the minimal set of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spanning behaviors </a:t>
            </a:r>
            <a:r>
              <a:rPr lang="en-US" dirty="0"/>
              <a:t>over the state graph.</a:t>
            </a:r>
          </a:p>
          <a:p>
            <a:r>
              <a:rPr lang="en-US" dirty="0"/>
              <a:t>These behaviors are then fed into 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 player</a:t>
            </a:r>
            <a:r>
              <a:rPr lang="en-US" dirty="0"/>
              <a:t>, which plays each behavior using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harness.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TLA+ parser </a:t>
            </a:r>
            <a:r>
              <a:rPr lang="en-US" dirty="0"/>
              <a:t>serializes/deserializes program data structures into/out of TLA+ expressions.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01CF97E-0FAF-4722-B206-360FD32259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87"/>
    </mc:Choice>
    <mc:Fallback xmlns="">
      <p:transition spd="slow" advTm="75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56E4-0E11-457D-855E-7FC0F700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Player: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81EBE-A235-4342-9519-CEF8AFF47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Model Player first </a:t>
            </a:r>
            <a:r>
              <a:rPr lang="en-US" i="1" dirty="0"/>
              <a:t>Reset()s</a:t>
            </a:r>
            <a:r>
              <a:rPr lang="en-US" dirty="0"/>
              <a:t> the harness to produce a fresh Context. Next, for each step in the behavior, it:</a:t>
            </a:r>
          </a:p>
          <a:p>
            <a:pPr marL="514350" indent="-514350">
              <a:buAutoNum type="arabicPeriod"/>
            </a:pPr>
            <a:r>
              <a:rPr lang="en-US" dirty="0"/>
              <a:t>Gets the current state of the context, in TLA+-serializable form, and checks that the </a:t>
            </a:r>
            <a:r>
              <a:rPr lang="en-US" i="1" dirty="0"/>
              <a:t>actual state matches the expected state.</a:t>
            </a:r>
          </a:p>
          <a:p>
            <a:pPr marL="514350" indent="-514350">
              <a:buAutoNum type="arabicPeriod"/>
            </a:pPr>
            <a:r>
              <a:rPr lang="en-US" dirty="0"/>
              <a:t>Gets the list of possible next states from the harness, then checks that only one </a:t>
            </a:r>
            <a:r>
              <a:rPr lang="en-US" i="1" dirty="0"/>
              <a:t>enabled</a:t>
            </a:r>
            <a:r>
              <a:rPr lang="en-US" dirty="0"/>
              <a:t> state matches the next state value.</a:t>
            </a:r>
          </a:p>
          <a:p>
            <a:pPr marL="514350" indent="-514350">
              <a:buAutoNum type="arabicPeriod"/>
            </a:pPr>
            <a:r>
              <a:rPr lang="en-US" dirty="0"/>
              <a:t>Runs the Action, which mutates the context.</a:t>
            </a:r>
          </a:p>
          <a:p>
            <a:pPr marL="514350" indent="-514350">
              <a:buAutoNum type="arabicPeriod"/>
            </a:pPr>
            <a:r>
              <a:rPr lang="en-US" dirty="0"/>
              <a:t>Moves onto the next step, then repeats.</a:t>
            </a:r>
          </a:p>
          <a:p>
            <a:r>
              <a:rPr lang="en-US" dirty="0"/>
              <a:t>Once a behavior is finished, the player </a:t>
            </a:r>
            <a:r>
              <a:rPr lang="en-US" i="1" dirty="0"/>
              <a:t>Resets()</a:t>
            </a:r>
            <a:r>
              <a:rPr lang="en-US" dirty="0"/>
              <a:t> and continues with the next behavior.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D3D302-8FA2-450B-97DC-398D2323A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1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51"/>
    </mc:Choice>
    <mc:Fallback xmlns="">
      <p:transition spd="slow" advTm="41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9763-4090-403B-BC20-706C8586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Algorithm: 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DAE87-CACA-40CF-914A-5F08778CB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Assume </a:t>
            </a:r>
            <a:r>
              <a:rPr lang="en-US" i="1" dirty="0" err="1"/>
              <a:t>wlog</a:t>
            </a:r>
            <a:r>
              <a:rPr lang="en-US" dirty="0"/>
              <a:t> that there’s one Init state; the digraph comes from TLC.</a:t>
            </a:r>
          </a:p>
          <a:p>
            <a:pPr marL="0" indent="0">
              <a:buNone/>
            </a:pPr>
            <a:r>
              <a:rPr lang="en-US" i="1" u="sng" dirty="0"/>
              <a:t>State Inspection Problem: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Problem:</a:t>
            </a:r>
            <a:r>
              <a:rPr lang="en-US" dirty="0"/>
              <a:t> Given a digraph and a root node, compute the </a:t>
            </a:r>
            <a:r>
              <a:rPr lang="en-US" i="1" dirty="0"/>
              <a:t>minimal set of paths</a:t>
            </a:r>
            <a:r>
              <a:rPr lang="en-US" dirty="0"/>
              <a:t> from the root node which visit every node at least once, subject to a </a:t>
            </a:r>
            <a:r>
              <a:rPr lang="en-US" i="1" dirty="0"/>
              <a:t>reset penalty</a:t>
            </a:r>
            <a:r>
              <a:rPr lang="en-US" dirty="0"/>
              <a:t> for restarting at the root.</a:t>
            </a:r>
          </a:p>
          <a:p>
            <a:pPr marL="0" indent="0">
              <a:buNone/>
            </a:pPr>
            <a:r>
              <a:rPr lang="en-US" b="1" dirty="0"/>
              <a:t>Complexity:</a:t>
            </a:r>
            <a:r>
              <a:rPr lang="en-US" dirty="0"/>
              <a:t> NP-Hard (Traveling Salesman). </a:t>
            </a:r>
            <a:r>
              <a:rPr lang="en-US" b="1" dirty="0"/>
              <a:t>Proof:</a:t>
            </a:r>
            <a:r>
              <a:rPr lang="en-US" dirty="0"/>
              <a:t> Make a fully-connected graph, where each node is a city, and each edge is travel cost to the other cities. Draw zero-cost edges to each node from the root, and have an infinite restart penalty. The solution to this problem is the Traveling Salesman Problem (TSP.)</a:t>
            </a:r>
            <a:endParaRPr lang="en-US" b="1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B9AC0BF-03C1-4D02-BDD4-4A5F380DBB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9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41"/>
    </mc:Choice>
    <mc:Fallback xmlns="">
      <p:transition spd="slow" advTm="57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1166-0FF9-46EA-94AA-D7FD18DB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Algorithm: Graph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FEDE8-FABC-4DEC-A947-6A983C57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73845"/>
            <a:ext cx="6169573" cy="8755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 state is the root node, and each edge in the TLC state graph has weight 1.</a:t>
            </a:r>
          </a:p>
        </p:txBody>
      </p:sp>
      <p:pic>
        <p:nvPicPr>
          <p:cNvPr id="4" name="Picture 3" descr="Machine generated alternative text:&#10;root ">
            <a:extLst>
              <a:ext uri="{FF2B5EF4-FFF2-40B4-BE49-F238E27FC236}">
                <a16:creationId xmlns:a16="http://schemas.microsoft.com/office/drawing/2014/main" id="{6A43969C-22F9-45FB-B872-1E29E42ADB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29834"/>
            <a:ext cx="3618186" cy="302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hine generated alternative text:&#10;root ">
            <a:extLst>
              <a:ext uri="{FF2B5EF4-FFF2-40B4-BE49-F238E27FC236}">
                <a16:creationId xmlns:a16="http://schemas.microsoft.com/office/drawing/2014/main" id="{AEB621DA-5658-4104-90F1-B113BCB6A33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117" y="2054115"/>
            <a:ext cx="28956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B4E08-934D-43A6-8664-BD41E5C63258}"/>
              </a:ext>
            </a:extLst>
          </p:cNvPr>
          <p:cNvSpPr txBox="1">
            <a:spLocks/>
          </p:cNvSpPr>
          <p:nvPr/>
        </p:nvSpPr>
        <p:spPr>
          <a:xfrm>
            <a:off x="6096000" y="5373845"/>
            <a:ext cx="6169573" cy="875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can restart from any node, so draw edges back to root (with cost </a:t>
            </a:r>
            <a:r>
              <a:rPr lang="en-US" i="1" dirty="0"/>
              <a:t>Pen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3CE9E-902D-4D20-8EB6-C136995C6B1C}"/>
              </a:ext>
            </a:extLst>
          </p:cNvPr>
          <p:cNvSpPr txBox="1"/>
          <p:nvPr/>
        </p:nvSpPr>
        <p:spPr>
          <a:xfrm>
            <a:off x="478806" y="224198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72113-364A-46EB-9144-2B8E067B53D5}"/>
              </a:ext>
            </a:extLst>
          </p:cNvPr>
          <p:cNvSpPr txBox="1"/>
          <p:nvPr/>
        </p:nvSpPr>
        <p:spPr>
          <a:xfrm>
            <a:off x="6457241" y="227377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6FA895F-4008-4225-A640-6F9BA28E03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1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80"/>
    </mc:Choice>
    <mc:Fallback xmlns="">
      <p:transition spd="slow" advTm="25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1A188-B13C-4415-8777-33C54060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Algorithm: Graph Construction 2</a:t>
            </a:r>
          </a:p>
        </p:txBody>
      </p:sp>
      <p:pic>
        <p:nvPicPr>
          <p:cNvPr id="4" name="Picture 3" descr="Machine generated alternative text:&#10;root ">
            <a:extLst>
              <a:ext uri="{FF2B5EF4-FFF2-40B4-BE49-F238E27FC236}">
                <a16:creationId xmlns:a16="http://schemas.microsoft.com/office/drawing/2014/main" id="{194214E4-3999-46F8-B636-1D2AAC6AD2B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74271"/>
            <a:ext cx="299085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498CD0-CEB5-414B-B852-86365CB1CBBD}"/>
              </a:ext>
            </a:extLst>
          </p:cNvPr>
          <p:cNvSpPr txBox="1"/>
          <p:nvPr/>
        </p:nvSpPr>
        <p:spPr>
          <a:xfrm>
            <a:off x="935421" y="217427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BF4B6-9113-4454-B9E6-6946AEA57EB8}"/>
              </a:ext>
            </a:extLst>
          </p:cNvPr>
          <p:cNvSpPr txBox="1"/>
          <p:nvPr/>
        </p:nvSpPr>
        <p:spPr>
          <a:xfrm>
            <a:off x="375139" y="5559972"/>
            <a:ext cx="572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All-Pairs Shortest Path to produce the final graph.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EF05FA-EA39-4654-9A57-AEFCB2D098D4}"/>
                  </a:ext>
                </a:extLst>
              </p:cNvPr>
              <p:cNvSpPr txBox="1"/>
              <p:nvPr/>
            </p:nvSpPr>
            <p:spPr>
              <a:xfrm>
                <a:off x="6169573" y="1804939"/>
                <a:ext cx="5030608" cy="1821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Most TSP solvers require graphs to be </a:t>
                </a:r>
                <a:r>
                  <a:rPr lang="en-US" i="1" dirty="0"/>
                  <a:t>metric</a:t>
                </a:r>
                <a:r>
                  <a:rPr lang="en-US" dirty="0"/>
                  <a:t> –</a:t>
                </a:r>
                <a:br>
                  <a:rPr lang="en-US" dirty="0"/>
                </a:br>
                <a:r>
                  <a:rPr lang="en-US" dirty="0"/>
                  <a:t>i.e. satisfy the </a:t>
                </a:r>
                <a:r>
                  <a:rPr lang="en-US" i="1" dirty="0"/>
                  <a:t>triangle inequality</a:t>
                </a:r>
                <a:br>
                  <a:rPr lang="en-US" i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All-Pairs Shortest Path trivially satisfies this.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best done with simple BFS,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𝑉𝐸</m:t>
                        </m:r>
                      </m:e>
                    </m:d>
                  </m:oMath>
                </a14:m>
                <a:r>
                  <a:rPr lang="en-US" dirty="0"/>
                  <a:t> time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space.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EF05FA-EA39-4654-9A57-AEFCB2D09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573" y="1804939"/>
                <a:ext cx="5030608" cy="1821140"/>
              </a:xfrm>
              <a:prstGeom prst="rect">
                <a:avLst/>
              </a:prstGeom>
              <a:blipFill>
                <a:blip r:embed="rId5"/>
                <a:stretch>
                  <a:fillRect l="-727" t="-1672" r="-364" b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E893DDA-F886-4A33-BD6A-C8918C2F7A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86"/>
    </mc:Choice>
    <mc:Fallback xmlns="">
      <p:transition spd="slow" advTm="44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CEDC-994B-43CE-A98A-A82BDCC0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Algorithm: Computing the Tour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19B48-7484-4301-8799-7907FA47D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</p:spPr>
            <p:txBody>
              <a:bodyPr/>
              <a:lstStyle/>
              <a:p>
                <a:r>
                  <a:rPr lang="en-US" dirty="0"/>
                  <a:t>Running TSP gives a sequence of nodes to visit.</a:t>
                </a:r>
              </a:p>
              <a:p>
                <a:r>
                  <a:rPr lang="en-US" dirty="0"/>
                  <a:t>To compute behaviors, we simply need to visit them, restarting when necessary. Let: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𝐶𝑢𝑟𝑟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𝑁𝑒𝑥𝑡</m:t>
                    </m:r>
                  </m:oMath>
                </a14:m>
                <a:r>
                  <a:rPr lang="en-US" dirty="0"/>
                  <a:t> be the current and next node. Initially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𝐶𝑢𝑟𝑟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</m:t>
                    </m:r>
                  </m:oMath>
                </a14:m>
                <a:r>
                  <a:rPr lang="en-US" dirty="0"/>
                  <a:t> be the current behavior under construction.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𝑆𝑝𝑢𝑟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𝑆h𝑜𝑟𝑡𝑒𝑠𝑡𝑃𝑎𝑡h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𝐶𝑢𝑟𝑟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𝑁𝑒𝑥𝑡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graph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1,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path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exists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𝐹𝑟𝑜𝑚𝑅𝑜𝑜𝑡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𝑆h𝑜𝑟𝑡𝑒𝑠𝑡𝑃𝑎𝑡h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graph 1 (always exists!)</a:t>
                </a:r>
              </a:p>
              <a:p>
                <a:r>
                  <a:rPr lang="en-US" dirty="0"/>
                  <a:t>Then: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𝑆𝑝𝑢𝑟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Spur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𝐹𝑟𝑜𝑚𝑅𝑜𝑜𝑡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Otherwise, append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</m:t>
                    </m:r>
                  </m:oMath>
                </a14:m>
                <a:r>
                  <a:rPr lang="en-US" dirty="0"/>
                  <a:t> to the behavior set and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𝐹𝑟𝑜𝑚𝑅𝑜𝑜𝑡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19B48-7484-4301-8799-7907FA47D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  <a:blipFill>
                <a:blip r:embed="rId4"/>
                <a:stretch>
                  <a:fillRect l="-993" t="-224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7EBAE2-CDC6-4169-B5E7-1A717C1130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9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80"/>
    </mc:Choice>
    <mc:Fallback xmlns="">
      <p:transition spd="slow" advTm="74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0AB9-0822-4E09-966F-81740CF3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2EC43-BD03-4CE3-87AC-F82096B9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SDE in Microsoft Azure WAN.</a:t>
            </a:r>
          </a:p>
          <a:p>
            <a:r>
              <a:rPr lang="en-US" dirty="0"/>
              <a:t>Interests:</a:t>
            </a:r>
          </a:p>
          <a:p>
            <a:pPr lvl="1"/>
            <a:r>
              <a:rPr lang="en-US" dirty="0"/>
              <a:t>Scheduler algorithms</a:t>
            </a:r>
          </a:p>
          <a:p>
            <a:pPr lvl="1"/>
            <a:r>
              <a:rPr lang="en-US" dirty="0"/>
              <a:t>Graph algorithms</a:t>
            </a:r>
          </a:p>
          <a:p>
            <a:pPr lvl="1"/>
            <a:r>
              <a:rPr lang="en-US" dirty="0"/>
              <a:t>Distributed systems design</a:t>
            </a:r>
          </a:p>
          <a:p>
            <a:pPr lvl="1"/>
            <a:r>
              <a:rPr lang="en-US" dirty="0"/>
              <a:t>Formal methods, obviously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088C61-C406-4496-B80A-FB9C67E42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5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61"/>
    </mc:Choice>
    <mc:Fallback>
      <p:transition spd="slow" advTm="10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DD09-F47A-4983-8993-B7E71757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Inspection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DD86C-D8FC-41AE-9D0E-4D43B0FA33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may want to visit each transition rather than each node (gives better coverage of lurking hidden variables.)</a:t>
                </a:r>
              </a:p>
              <a:p>
                <a:r>
                  <a:rPr lang="en-US" dirty="0"/>
                  <a:t>Visiting each transition at least once on a minimal-cost path is the </a:t>
                </a:r>
                <a:r>
                  <a:rPr lang="en-US" b="1" dirty="0"/>
                  <a:t>Route Inspection/Chinese Postman Problem (CPP</a:t>
                </a:r>
                <a:r>
                  <a:rPr lang="en-US" dirty="0"/>
                  <a:t>.)</a:t>
                </a:r>
              </a:p>
              <a:p>
                <a:r>
                  <a:rPr lang="en-US" dirty="0"/>
                  <a:t>There’s a polynomial-time algorithm to solve this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 as a min-cost flow, </a:t>
                </a:r>
                <a:r>
                  <a:rPr lang="en-US" dirty="0" err="1"/>
                  <a:t>iff</a:t>
                </a:r>
                <a:r>
                  <a:rPr lang="en-US" dirty="0"/>
                  <a:t> the graph is strongly-connected (but our graph isn’t!)</a:t>
                </a:r>
              </a:p>
              <a:p>
                <a:r>
                  <a:rPr lang="en-US" b="1" dirty="0"/>
                  <a:t>Solution:</a:t>
                </a:r>
                <a:r>
                  <a:rPr lang="en-US" dirty="0"/>
                  <a:t> identify strongly-connected components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via </a:t>
                </a:r>
                <a:r>
                  <a:rPr lang="en-US" dirty="0" err="1"/>
                  <a:t>Tarjan’s</a:t>
                </a:r>
                <a:r>
                  <a:rPr lang="en-US" dirty="0"/>
                  <a:t> algorithm.) Augment the graph so each strongly-connected component has a single edge to root. This won’t be optimal, since all edges in CPP are mandatory (optional edges make it NP-complete.)</a:t>
                </a:r>
              </a:p>
              <a:p>
                <a:r>
                  <a:rPr lang="en-US" b="1" dirty="0"/>
                  <a:t>Optimal Solution:</a:t>
                </a:r>
                <a:r>
                  <a:rPr lang="en-US" dirty="0"/>
                  <a:t> Translate edges to nodes and use TSP approach (NP-hard.)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DD86C-D8FC-41AE-9D0E-4D43B0FA3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06AAD2-E8A3-4ADF-ADE4-7A4B07A24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2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30"/>
    </mc:Choice>
    <mc:Fallback xmlns="">
      <p:transition spd="slow" advTm="65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1515-6B09-4A37-9E04-5892ABF2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Chinese Postman Approach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3FA40-2F3D-4620-990C-3FF90296C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9612" cy="4351338"/>
          </a:xfrm>
        </p:spPr>
        <p:txBody>
          <a:bodyPr/>
          <a:lstStyle/>
          <a:p>
            <a:r>
              <a:rPr lang="en-US" dirty="0"/>
              <a:t>Without edge augments, you could only visit CC1 and CC2 but not CC3</a:t>
            </a:r>
          </a:p>
          <a:p>
            <a:r>
              <a:rPr lang="en-US" dirty="0"/>
              <a:t>Simplest approach is to augment each strongly-connected component with edges.</a:t>
            </a:r>
          </a:p>
          <a:p>
            <a:r>
              <a:rPr lang="en-US" dirty="0"/>
              <a:t>Over-augmentation causes needless revisits.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AD741-99DB-438F-AFD4-52E825245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159" y="2038933"/>
            <a:ext cx="4210050" cy="36385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5D96AD0-AE24-4BD6-8777-E93C63E9E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6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47"/>
    </mc:Choice>
    <mc:Fallback>
      <p:transition spd="slow" advTm="43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41A9-C488-456C-A9DF-4D0BF48E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38066-968F-46D4-BA60-8B40D8FF6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414B20-A8FF-48BB-8964-56CFC9DFB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9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1"/>
    </mc:Choice>
    <mc:Fallback xmlns="">
      <p:transition spd="slow" advTm="3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7E4C-E198-4A8A-B344-AD84647D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TLA+ Serialization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C0438-0DB8-4AF0-BC14-CC33058300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TLA+ parser built on </a:t>
            </a:r>
            <a:r>
              <a:rPr lang="en-US" dirty="0">
                <a:hlinkClick r:id="rId4"/>
              </a:rPr>
              <a:t>Pidgin</a:t>
            </a:r>
            <a:r>
              <a:rPr lang="en-US" dirty="0"/>
              <a:t> (parser combinator.)</a:t>
            </a:r>
          </a:p>
          <a:p>
            <a:r>
              <a:rPr lang="en-US" dirty="0"/>
              <a:t>Primitive types (e.g. Nat, BOOLEAN, string) can be serialized automatically.</a:t>
            </a:r>
          </a:p>
          <a:p>
            <a:r>
              <a:rPr lang="en-US" dirty="0"/>
              <a:t>Standard complex types have default serialization (e.g. List&lt;-&gt; Sequence, Dictionary &lt;-&gt; Function), but can be overridden.</a:t>
            </a:r>
          </a:p>
          <a:p>
            <a:r>
              <a:rPr lang="en-US" dirty="0"/>
              <a:t>Since TLA+ isn’t typed, polymorphism allowed via </a:t>
            </a:r>
            <a:r>
              <a:rPr lang="en-US" i="1" dirty="0" err="1"/>
              <a:t>TlaEither</a:t>
            </a:r>
            <a:r>
              <a:rPr lang="en-US" i="1" dirty="0"/>
              <a:t>&lt;</a:t>
            </a:r>
            <a:r>
              <a:rPr lang="en-US" i="1" dirty="0" err="1"/>
              <a:t>TSome</a:t>
            </a:r>
            <a:r>
              <a:rPr lang="en-US" i="1" dirty="0"/>
              <a:t>, </a:t>
            </a:r>
            <a:r>
              <a:rPr lang="en-US" i="1" dirty="0" err="1"/>
              <a:t>TOther</a:t>
            </a:r>
            <a:r>
              <a:rPr lang="en-US" i="1" dirty="0"/>
              <a:t>&gt;</a:t>
            </a:r>
            <a:endParaRPr lang="en-US" dirty="0"/>
          </a:p>
        </p:txBody>
      </p:sp>
      <p:pic>
        <p:nvPicPr>
          <p:cNvPr id="5" name="Picture 4" descr="Machine generated alternative text:&#10;Class attributes mark &#10;complex types &#10;[TlaFormuIa(TIaOperator . Conjunction)) &#10;22 Star 3 aso 1 4 Changes &#10;public class State &#10;tTLaYember(Name = &quot;source&quot;, DataType TLaType.Function)J &#10;12 references Star Do«ninev. 3 hours t autncT, 3 &#10;public Dictionary&lt;CollecttonKey, Sourceltem&gt; Source { get; &#10;tT1ayenber(Name = &quot;cmds&quot;, DataType TlaType.Function)J &#10;14 references Star Dorminev, 3 aeo I author, 3 cnanees &#10;public DictionarycYOdeINonce, TargetCOrnnand&gt; Target { get; &#10;[TlaYenber(Name = &quot;mirror&quot;, DataType = TLaType.Function)] &#10;4 Star Dotminev. 3 hours ago 1 1 4 Changes &#10;Member attributes mark &#10;record item name, &#10;formatting of contents &#10;(e.g. Function) etc. &#10;set; &#10;set; &#10;public DictionarycYodeINonce, TlaEither&lt;TIaIdentifier, string» Yirror { get; &#10;set; ">
            <a:extLst>
              <a:ext uri="{FF2B5EF4-FFF2-40B4-BE49-F238E27FC236}">
                <a16:creationId xmlns:a16="http://schemas.microsoft.com/office/drawing/2014/main" id="{2AD703FE-46D7-4E51-999F-CC4FDD7552E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51388"/>
            <a:ext cx="57721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E6F74B-87B9-443B-B37C-5897D8D0D97F}"/>
              </a:ext>
            </a:extLst>
          </p:cNvPr>
          <p:cNvSpPr txBox="1"/>
          <p:nvPr/>
        </p:nvSpPr>
        <p:spPr>
          <a:xfrm>
            <a:off x="6235337" y="3660776"/>
            <a:ext cx="5570756" cy="264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/\ mirror = (&lt;&lt;&lt;&lt;"c1", "k1"&gt;&gt;, "s1"&gt;&gt; :&gt; 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NoValue</a:t>
            </a:r>
            <a:br>
              <a:rPr lang="en-US" sz="1200" dirty="0"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US" sz="1200" dirty="0"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    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@@ &lt;&lt;&lt;&lt;"c1", "k1"&gt;&gt;, "s2"&gt;&gt; :&gt; 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NoValue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endParaRPr lang="en-US" sz="1200" dirty="0">
              <a:effectLst/>
              <a:latin typeface="Cascadia Code" panose="00000509000000000000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/\ 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cmds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= ( &lt;&lt;&lt;&lt;"c1", "k1"&gt;&gt;, "s1"&gt;&gt; :&gt;</a:t>
            </a:r>
            <a:endParaRPr lang="en-US" sz="1200" dirty="0">
              <a:effectLst/>
              <a:latin typeface="Cascadia Code" panose="00000509000000000000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     [ 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inc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|-&gt; 0,</a:t>
            </a:r>
            <a:endParaRPr lang="en-US" sz="1200" dirty="0">
              <a:effectLst/>
              <a:latin typeface="Cascadia Code" panose="00000509000000000000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       state |-&gt; "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DoesNotExist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",</a:t>
            </a:r>
            <a:endParaRPr lang="en-US" sz="1200" dirty="0">
              <a:effectLst/>
              <a:latin typeface="Cascadia Code" panose="00000509000000000000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wasRemoved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|-&gt; FALSE,</a:t>
            </a:r>
            <a:endParaRPr lang="en-US" sz="1200" dirty="0">
              <a:effectLst/>
              <a:latin typeface="Cascadia Code" panose="00000509000000000000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shouldRetry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|-&gt; FALSE ] @@</a:t>
            </a:r>
            <a:endParaRPr lang="en-US" sz="1200" dirty="0">
              <a:effectLst/>
              <a:latin typeface="Cascadia Code" panose="00000509000000000000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 &lt;&lt;&lt;&lt;"c1", "k1"&gt;&gt;, "s2"&gt;&gt; :&gt;</a:t>
            </a:r>
            <a:endParaRPr lang="en-US" sz="1200" dirty="0">
              <a:effectLst/>
              <a:latin typeface="Cascadia Code" panose="00000509000000000000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     [ 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inc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|-&gt; 0,</a:t>
            </a:r>
            <a:endParaRPr lang="en-US" sz="1200" dirty="0">
              <a:effectLst/>
              <a:latin typeface="Cascadia Code" panose="00000509000000000000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       state |-&gt; "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DoesNotExist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",</a:t>
            </a:r>
            <a:endParaRPr lang="en-US" sz="1200" dirty="0">
              <a:effectLst/>
              <a:latin typeface="Cascadia Code" panose="00000509000000000000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wasRemoved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|-&gt; FALSE,</a:t>
            </a:r>
            <a:endParaRPr lang="en-US" sz="1200" dirty="0">
              <a:effectLst/>
              <a:latin typeface="Cascadia Code" panose="00000509000000000000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shouldRetry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|-&gt; FALSE ] )</a:t>
            </a:r>
            <a:endParaRPr lang="en-US" sz="1200" dirty="0">
              <a:effectLst/>
              <a:latin typeface="Cascadia Code" panose="00000509000000000000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</a:rPr>
              <a:t>/\ source = (&lt;&lt;"c1", "k1"&gt;&gt; :&gt; [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</a:rPr>
              <a:t>val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</a:rPr>
              <a:t> |-&gt; 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</a:rPr>
              <a:t>NoValue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Cascadia Code" panose="00000509000000000000" pitchFamily="49" charset="0"/>
                <a:ea typeface="Times New Roman" panose="02020603050405020304" pitchFamily="18" charset="0"/>
              </a:rPr>
              <a:t>inc</a:t>
            </a:r>
            <a:r>
              <a:rPr lang="en-US" sz="1200" dirty="0">
                <a:effectLst/>
                <a:latin typeface="Cascadia Code" panose="00000509000000000000" pitchFamily="49" charset="0"/>
                <a:ea typeface="Times New Roman" panose="02020603050405020304" pitchFamily="18" charset="0"/>
              </a:rPr>
              <a:t> |-&gt; 0])</a:t>
            </a:r>
            <a:endParaRPr lang="en-US" sz="1200" dirty="0">
              <a:latin typeface="Cascadia Code" panose="00000509000000000000" pitchFamily="49" charset="0"/>
            </a:endParaRP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5935FFAD-DE91-4333-90E7-B9F5719D0850}"/>
              </a:ext>
            </a:extLst>
          </p:cNvPr>
          <p:cNvSpPr/>
          <p:nvPr/>
        </p:nvSpPr>
        <p:spPr>
          <a:xfrm>
            <a:off x="6731726" y="2901119"/>
            <a:ext cx="484632" cy="7053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7487D-20D6-49B5-A431-CC348859E09D}"/>
              </a:ext>
            </a:extLst>
          </p:cNvPr>
          <p:cNvSpPr txBox="1"/>
          <p:nvPr/>
        </p:nvSpPr>
        <p:spPr>
          <a:xfrm>
            <a:off x="7289074" y="3069150"/>
            <a:ext cx="213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equivalent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A7404F-978F-4E17-8578-8CE17F016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7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8"/>
    </mc:Choice>
    <mc:Fallback xmlns="">
      <p:transition spd="slow" advTm="43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C67B-93F7-4659-9DDB-7876A4D0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TSP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B9E37-36CE-404C-B898-735CE69C5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Google’s </a:t>
            </a:r>
            <a:r>
              <a:rPr lang="en-US" dirty="0">
                <a:hlinkClick r:id="rId4"/>
              </a:rPr>
              <a:t>or-tools</a:t>
            </a:r>
            <a:r>
              <a:rPr lang="en-US" dirty="0"/>
              <a:t> for TSP solving, since it has bindings to many languages.</a:t>
            </a:r>
          </a:p>
          <a:p>
            <a:r>
              <a:rPr lang="en-US" dirty="0"/>
              <a:t>Doesn’t have an approximation solver for asymmetric TSPs (</a:t>
            </a:r>
            <a:r>
              <a:rPr lang="en-US" dirty="0" err="1"/>
              <a:t>Christofides</a:t>
            </a:r>
            <a:r>
              <a:rPr lang="en-US" dirty="0"/>
              <a:t> algorithm only works for symmetric), so use the simple greedy Path Cheapest Arc strategy for the first solution with no guarantees, then Guided Local Search.</a:t>
            </a:r>
          </a:p>
          <a:p>
            <a:r>
              <a:rPr lang="en-US" dirty="0"/>
              <a:t>Since no guarantees, we set a time limit on the solver.</a:t>
            </a:r>
          </a:p>
          <a:p>
            <a:r>
              <a:rPr lang="en-US" dirty="0"/>
              <a:t>TSP actually isn’t the bottleneck, since any solution order is valid, and first solution is simple and greedy – we just get better results the longer we go.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1CE64F4-CA96-49BC-AB67-D88C69E91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42"/>
    </mc:Choice>
    <mc:Fallback xmlns="">
      <p:transition spd="slow" advTm="54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3132-EA61-4273-92CD-E38766D1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BCBF8-2438-4219-93E4-9B6793CDC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B28CF1-420A-4BCD-BD78-20AF4E5272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0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7"/>
    </mc:Choice>
    <mc:Fallback xmlns="">
      <p:transition spd="slow" advTm="4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AE9D-376C-48E9-95D0-9C160D45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Kayfabe model harness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F3C82-7CC7-496A-A924-C6C6F7926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Data contracts</a:t>
            </a:r>
          </a:p>
          <a:p>
            <a:pPr marL="514350" indent="-514350">
              <a:buAutoNum type="arabicPeriod"/>
            </a:pPr>
            <a:r>
              <a:rPr lang="en-US" dirty="0"/>
              <a:t>Define Execution context</a:t>
            </a:r>
          </a:p>
          <a:p>
            <a:pPr marL="514350" indent="-514350">
              <a:buAutoNum type="arabicPeriod"/>
            </a:pPr>
            <a:r>
              <a:rPr lang="en-US" dirty="0"/>
              <a:t>Define State mapping function</a:t>
            </a:r>
          </a:p>
          <a:p>
            <a:pPr marL="514350" indent="-514350">
              <a:buAutoNum type="arabicPeriod"/>
            </a:pPr>
            <a:r>
              <a:rPr lang="en-US" dirty="0"/>
              <a:t>Implement Harness</a:t>
            </a:r>
          </a:p>
          <a:p>
            <a:pPr marL="514350" indent="-514350">
              <a:buAutoNum type="arabicPeriod"/>
            </a:pPr>
            <a:r>
              <a:rPr lang="en-US" dirty="0"/>
              <a:t>Implement Actions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565F73-6174-4664-87AC-D5E59F77B3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5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58"/>
    </mc:Choice>
    <mc:Fallback xmlns="">
      <p:transition spd="slow" advTm="38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3738D-767C-445F-9514-7C7F4D0F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MapCollection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F0ABD-BE53-4901-80A5-47B2CB628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Daemon that watches a source then activates target commands when collection items change or responses expire.</a:t>
            </a:r>
          </a:p>
          <a:p>
            <a:r>
              <a:rPr lang="en-US" dirty="0"/>
              <a:t>In the test, these commands simply update a target collection to reflect the source collection.</a:t>
            </a:r>
          </a:p>
          <a:p>
            <a:r>
              <a:rPr lang="en-US" dirty="0"/>
              <a:t>Temporal property: eventual consistency.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5A68D-CD28-4018-BDF2-4709AD0D6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576" y="1825625"/>
            <a:ext cx="6583424" cy="405387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21CB9F-E4C8-42D2-81B9-433831153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9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99"/>
    </mc:Choice>
    <mc:Fallback xmlns="">
      <p:transition spd="slow" advTm="29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7C15-9439-4DCF-8393-F9E490F8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Contracts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F2158-9FC0-4AEA-A6BC-6AA764060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19" y="1474579"/>
            <a:ext cx="6223559" cy="2553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2AE4A-B813-40E3-9753-D0275F108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571" y="172443"/>
            <a:ext cx="4173429" cy="3761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C93C71-33F5-431E-9CFF-454326BC5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138" y="3915868"/>
            <a:ext cx="4606090" cy="2893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931797-1E21-4015-A5E2-3F7E30E5A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953" y="3646705"/>
            <a:ext cx="4251378" cy="31631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6B080-2DF5-44CE-833A-AA72AF5C4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15435"/>
            <a:ext cx="3142593" cy="175352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B303600-E0E4-411A-8931-302431844964}"/>
              </a:ext>
            </a:extLst>
          </p:cNvPr>
          <p:cNvSpPr/>
          <p:nvPr/>
        </p:nvSpPr>
        <p:spPr>
          <a:xfrm rot="8508859">
            <a:off x="4820023" y="1693479"/>
            <a:ext cx="545099" cy="45046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5C5591-29E2-4739-847B-0951504564DD}"/>
              </a:ext>
            </a:extLst>
          </p:cNvPr>
          <p:cNvSpPr txBox="1"/>
          <p:nvPr/>
        </p:nvSpPr>
        <p:spPr>
          <a:xfrm>
            <a:off x="5446042" y="1474579"/>
            <a:ext cx="272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summarizes the whole</a:t>
            </a:r>
            <a:br>
              <a:rPr lang="en-US" dirty="0"/>
            </a:br>
            <a:r>
              <a:rPr lang="en-US" dirty="0"/>
              <a:t>current program state.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114BBC-1865-49AF-A685-A9E7D6BDE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88"/>
    </mc:Choice>
    <mc:Fallback xmlns="">
      <p:transition spd="slow" advTm="21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79E1-E268-4492-8248-46FB8F9C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Execution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3B6D-52B5-4662-943B-2ADF793E0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is completely up to you.</a:t>
            </a:r>
          </a:p>
          <a:p>
            <a:r>
              <a:rPr lang="en-US" dirty="0"/>
              <a:t>Fresh context is returned by </a:t>
            </a:r>
            <a:r>
              <a:rPr lang="en-US" i="1" dirty="0"/>
              <a:t>Reset()</a:t>
            </a:r>
            <a:endParaRPr lang="en-US" dirty="0"/>
          </a:p>
          <a:p>
            <a:r>
              <a:rPr lang="en-US" dirty="0"/>
              <a:t>Context is passed when it’s time to get next actions.</a:t>
            </a:r>
          </a:p>
          <a:p>
            <a:r>
              <a:rPr lang="en-US" dirty="0"/>
              <a:t>Actions use the context to execute their action when triggered.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79629E-ADEB-4D98-81E0-7A0352187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7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70"/>
    </mc:Choice>
    <mc:Fallback xmlns="">
      <p:transition spd="slow" advTm="29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968B-0470-452F-ADEE-B6F2EA25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8F558-6940-40D4-9B9E-D04498CC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a complex distributed system to implement.</a:t>
            </a:r>
          </a:p>
          <a:p>
            <a:r>
              <a:rPr lang="en-US" dirty="0"/>
              <a:t>Specified protocols in TLA+.</a:t>
            </a:r>
          </a:p>
          <a:p>
            <a:r>
              <a:rPr lang="en-US" dirty="0"/>
              <a:t>Tricky, order-sensitive bugs still occurred in implementation.</a:t>
            </a:r>
          </a:p>
          <a:p>
            <a:r>
              <a:rPr lang="en-US" b="1" dirty="0"/>
              <a:t>How do I check my program against the specification?</a:t>
            </a:r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2EACCA-39A1-4583-B3C8-6E5152498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3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76"/>
    </mc:Choice>
    <mc:Fallback xmlns="">
      <p:transition spd="slow" advTm="37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B026-ECD8-4DDE-8B8F-1C63400A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State Mapping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DB62F-AF49-4D11-B086-4AFC6A1EE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3994" cy="4351338"/>
          </a:xfrm>
        </p:spPr>
        <p:txBody>
          <a:bodyPr/>
          <a:lstStyle/>
          <a:p>
            <a:r>
              <a:rPr lang="en-US" dirty="0"/>
              <a:t>Returns a TLA+-serializable </a:t>
            </a:r>
            <a:r>
              <a:rPr lang="en-US" b="1" dirty="0"/>
              <a:t>State</a:t>
            </a:r>
            <a:r>
              <a:rPr lang="en-US" dirty="0"/>
              <a:t> when called.</a:t>
            </a:r>
          </a:p>
          <a:p>
            <a:r>
              <a:rPr lang="en-US" dirty="0"/>
              <a:t>Requires introspection into program state.</a:t>
            </a:r>
          </a:p>
        </p:txBody>
      </p:sp>
      <p:pic>
        <p:nvPicPr>
          <p:cNvPr id="4" name="Picture 3" descr="Machine generated alternative text:&#10;I reference I Star Dorminey, 4 hours ago I author, 3 changes &#10;public async DescribeCurrentStateAsync() &#10;new State() &#10;var state &#10;Source &#10;new , &#10;new Dictionary&lt;ModeINonce, , &#10;Target &#10;Mirror = new Dictionary&lt;ModeLNonce, TLaEither&lt;TLaIdentifier , &#10;// Source: &#10;foreach &#10;var &#10;var &#10;var &#10;(var sourceCoLIection tn this. Keys.SeIect(k &#10;source = this. GetSource(sourceColLection) ; &#10;keySnapshot = await source .GetKeysAsync() ; &#10;island = await source. fetchAsync(keySnapshot); &#10;k.SourceColLection) .Disttnct()) ">
            <a:extLst>
              <a:ext uri="{FF2B5EF4-FFF2-40B4-BE49-F238E27FC236}">
                <a16:creationId xmlns:a16="http://schemas.microsoft.com/office/drawing/2014/main" id="{CDD70E4F-84D3-4CA8-BFB7-26AA696E7BF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480" y="1825625"/>
            <a:ext cx="5943600" cy="23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664504-B7B8-4535-8D6E-507002538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7"/>
    </mc:Choice>
    <mc:Fallback xmlns="">
      <p:transition spd="slow" advTm="11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092E7-4FFF-491B-876D-A11208F3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Harness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18197-27A8-4208-8903-E9CABFB7C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59" y="1408386"/>
            <a:ext cx="6203731" cy="544961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Harness supplies the TLC config:</a:t>
            </a:r>
          </a:p>
          <a:p>
            <a:pPr lvl="1"/>
            <a:r>
              <a:rPr lang="en-US" dirty="0"/>
              <a:t>Constants in TLA+-serializable syntax, model values, invariant and property names, and the specification to execute.</a:t>
            </a:r>
          </a:p>
          <a:p>
            <a:pPr marL="0" indent="0">
              <a:buNone/>
            </a:pPr>
            <a:r>
              <a:rPr lang="en-US" dirty="0"/>
              <a:t>2. Harness provides the </a:t>
            </a:r>
            <a:r>
              <a:rPr lang="en-US" i="1" dirty="0"/>
              <a:t>context lifecycle methods:</a:t>
            </a:r>
            <a:endParaRPr lang="en-US" dirty="0"/>
          </a:p>
          <a:p>
            <a:pPr lvl="1"/>
            <a:r>
              <a:rPr lang="en-US" i="1" dirty="0"/>
              <a:t>Reset()</a:t>
            </a:r>
            <a:r>
              <a:rPr lang="en-US" dirty="0"/>
              <a:t> – returns a fresh context, tears down old context if necessary.</a:t>
            </a:r>
          </a:p>
          <a:p>
            <a:pPr lvl="1"/>
            <a:r>
              <a:rPr lang="en-US" i="1"/>
              <a:t>DescribeCurrentState()</a:t>
            </a:r>
            <a:r>
              <a:rPr lang="en-US"/>
              <a:t> </a:t>
            </a:r>
            <a:r>
              <a:rPr lang="en-US" dirty="0"/>
              <a:t>– returns a </a:t>
            </a:r>
            <a:r>
              <a:rPr lang="en-US" b="1" dirty="0"/>
              <a:t>State</a:t>
            </a:r>
            <a:r>
              <a:rPr lang="en-US" dirty="0"/>
              <a:t> representing the current state in TLC form.</a:t>
            </a:r>
          </a:p>
          <a:p>
            <a:pPr lvl="1"/>
            <a:r>
              <a:rPr lang="en-US" i="1" dirty="0" err="1"/>
              <a:t>GetNextActions</a:t>
            </a:r>
            <a:r>
              <a:rPr lang="en-US" i="1" dirty="0"/>
              <a:t>()</a:t>
            </a:r>
            <a:r>
              <a:rPr lang="en-US" dirty="0"/>
              <a:t> – a bit like a spec’s </a:t>
            </a:r>
            <a:r>
              <a:rPr lang="en-US" b="1" dirty="0"/>
              <a:t>Next</a:t>
            </a:r>
            <a:r>
              <a:rPr lang="en-US" dirty="0"/>
              <a:t> axiom, but enablement checks are optional (returned actions are a superset of available TLC actions.)</a:t>
            </a:r>
            <a:endParaRPr lang="en-US" i="1" dirty="0"/>
          </a:p>
          <a:p>
            <a:pPr lvl="1"/>
            <a:endParaRPr lang="en-US" dirty="0"/>
          </a:p>
        </p:txBody>
      </p:sp>
      <p:pic>
        <p:nvPicPr>
          <p:cNvPr id="4" name="Picture 3" descr="Machine generated alternative text:&#10;3 references I Star Dorminev, 4 hours ago I author, 2 changes &#10;protected override &#10;foreach (var key in context. Keys) &#10;foreach (var value in context. Values) &#10;GetNextActions(Context context, &#10;state) &#10;yield return new SourceActtons. , &#10;yield return new SourceActtons. key); &#10;foreach (var nonce in context .Nonces) &#10;key , &#10;value) ; &#10;yield &#10;yield &#10;yield &#10;yield &#10;yield &#10;yield &#10;yield &#10;return &#10;return &#10;return &#10;return &#10;return &#10;return &#10;return &#10;new &#10;new &#10;new &#10;new &#10;new &#10;new &#10;new &#10;MapDaemonActions nonce) ; &#10;MapDaemonActions. nonce) ; &#10;MapDaemonActions. , nonce) ; &#10;CommandActions . , nonce) ; &#10;CommandActions . AnswerConunandSuccess(state(), nonce) ; &#10;CommandActions . nonce) ; &#10;CommandActtons. nonce); ">
            <a:extLst>
              <a:ext uri="{FF2B5EF4-FFF2-40B4-BE49-F238E27FC236}">
                <a16:creationId xmlns:a16="http://schemas.microsoft.com/office/drawing/2014/main" id="{834B45A6-7526-4082-9343-AE43834F221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4950"/>
            <a:ext cx="6096000" cy="304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E38221F-6871-4F06-924C-4CB2009AB3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04"/>
    </mc:Choice>
    <mc:Fallback xmlns="">
      <p:transition spd="slow" advTm="36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8952-CFB2-4B9D-87C0-A6C1B16A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Implementing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37A1-FD9F-47F5-8933-12FB87B95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25966" cy="4351338"/>
          </a:xfrm>
        </p:spPr>
        <p:txBody>
          <a:bodyPr/>
          <a:lstStyle/>
          <a:p>
            <a:r>
              <a:rPr lang="en-US" dirty="0"/>
              <a:t>Each action gets a copy of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current</a:t>
            </a:r>
            <a:r>
              <a:rPr lang="en-US" dirty="0"/>
              <a:t> state. The constructor mutates it to match the successor state that it promises.</a:t>
            </a:r>
          </a:p>
          <a:p>
            <a:r>
              <a:rPr lang="en-US" dirty="0"/>
              <a:t>Model player selects the single action that matches the next state in the behavior, then </a:t>
            </a:r>
            <a:r>
              <a:rPr lang="en-US" i="1" dirty="0"/>
              <a:t>Run()s</a:t>
            </a:r>
            <a:r>
              <a:rPr lang="en-US" dirty="0"/>
              <a:t> it.</a:t>
            </a:r>
          </a:p>
        </p:txBody>
      </p:sp>
      <p:pic>
        <p:nvPicPr>
          <p:cNvPr id="5" name="Picture 4" descr="Machine generated alternative text:&#10;pub Lic c Lass &#10;private read-only string value; &#10;io nAc t io &#10;Star 9 &#10;current, &#10;coLLectL0 &#10;value; &#10;Source[keyl &#10;Ve value &#10;neu &#10;Only mutate &#10;the state values that &#10;change &#10;nXey string : key) &#10;This gets run, if the action &#10;is sel ected &#10;protected override Run(Context_ context, CenceLLetionTonen &#10;source &#10;island source. Fetchasync(this.Key.Key); &#10;islandtthis.Key•Key) = this. value; &#10;source. AepLyAsync(isLend); ">
            <a:extLst>
              <a:ext uri="{FF2B5EF4-FFF2-40B4-BE49-F238E27FC236}">
                <a16:creationId xmlns:a16="http://schemas.microsoft.com/office/drawing/2014/main" id="{8B1A8893-FBEC-49C4-9D4C-5938AA199EB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943600" cy="324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4096F0-8D71-42A7-A7FB-0FE9B9776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54"/>
    </mc:Choice>
    <mc:Fallback xmlns="">
      <p:transition spd="slow" advTm="38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AC2D-A0CB-477C-83F6-4F3E56E3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Running 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F3097-6178-4888-8096-BFDFAB53A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29441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Instantiate the harness.</a:t>
            </a:r>
          </a:p>
          <a:p>
            <a:pPr marL="514350" indent="-514350">
              <a:buAutoNum type="arabicPeriod"/>
            </a:pPr>
            <a:r>
              <a:rPr lang="en-US" dirty="0"/>
              <a:t>Call </a:t>
            </a:r>
            <a:r>
              <a:rPr lang="en-US" i="1" dirty="0"/>
              <a:t>Prepare()</a:t>
            </a:r>
            <a:r>
              <a:rPr lang="en-US" dirty="0"/>
              <a:t> to run TLC and the route solver.</a:t>
            </a:r>
          </a:p>
          <a:p>
            <a:pPr marL="514350" indent="-514350">
              <a:buAutoNum type="arabicPeriod"/>
            </a:pPr>
            <a:r>
              <a:rPr lang="en-US" dirty="0"/>
              <a:t>Call </a:t>
            </a:r>
            <a:r>
              <a:rPr lang="en-US" i="1" dirty="0"/>
              <a:t>Run()</a:t>
            </a:r>
            <a:r>
              <a:rPr lang="en-US" dirty="0"/>
              <a:t> to execute the model player and run the behaviors.</a:t>
            </a:r>
          </a:p>
          <a:p>
            <a:pPr marL="0" indent="0">
              <a:buNone/>
            </a:pPr>
            <a:r>
              <a:rPr lang="en-US" b="1" i="1" dirty="0"/>
              <a:t>Debugging:</a:t>
            </a:r>
            <a:r>
              <a:rPr lang="en-US" dirty="0"/>
              <a:t> you can break on the step that fails, and have the full TLC trace to guide you.</a:t>
            </a:r>
            <a:endParaRPr lang="en-US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ED990-9F4C-4BEA-973A-D8F09E7B6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641" y="1416050"/>
            <a:ext cx="6943725" cy="50768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656182-ED92-4880-9EA3-28EFCF0E4A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9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58"/>
    </mc:Choice>
    <mc:Fallback xmlns="">
      <p:transition spd="slow" advTm="25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DDDE-9C44-4A7F-A49B-802FD7C7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/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CCBFA-69E5-41E0-83CA-547EF40A3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E6081B-9C13-4A97-8543-BCCEEF9A2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0"/>
    </mc:Choice>
    <mc:Fallback xmlns="">
      <p:transition spd="slow" advTm="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5659-121F-4348-BF0D-742E6894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Algorithm Alternatives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5AF81-5F95-4D33-9CCA-8C2E5918A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67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1. Exhaustive state space search on large models is infeasible:</a:t>
                </a:r>
              </a:p>
              <a:p>
                <a:pPr lvl="1"/>
                <a:r>
                  <a:rPr lang="en-US" dirty="0"/>
                  <a:t>Run TLC as a coroutine with the program under test, use TLC state exploration to guide the model.</a:t>
                </a:r>
              </a:p>
              <a:p>
                <a:pPr marL="0" indent="0">
                  <a:buNone/>
                </a:pPr>
                <a:r>
                  <a:rPr lang="en-US" dirty="0"/>
                  <a:t>2. Use an approximation solver with fixed runtime rather than or-tools.</a:t>
                </a:r>
              </a:p>
              <a:p>
                <a:pPr lvl="1"/>
                <a:r>
                  <a:rPr lang="en-US" dirty="0"/>
                  <a:t>Asymmetric TSP approximation solvers are a hot area of research.</a:t>
                </a:r>
              </a:p>
              <a:p>
                <a:pPr lvl="1"/>
                <a:r>
                  <a:rPr lang="en-US" dirty="0"/>
                  <a:t>Can use the </a:t>
                </a:r>
                <a:r>
                  <a:rPr lang="en-US" dirty="0" err="1"/>
                  <a:t>Christofides</a:t>
                </a:r>
                <a:r>
                  <a:rPr lang="en-US" dirty="0"/>
                  <a:t> algorithm if graph converted to symmetric, but that’s trickier than I had time for. Gives you 3/2 of optimal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time for symmetric, worse approximation for asymmetric.</a:t>
                </a:r>
              </a:p>
              <a:p>
                <a:pPr marL="0" indent="0">
                  <a:buNone/>
                </a:pPr>
                <a:r>
                  <a:rPr lang="en-US" dirty="0"/>
                  <a:t>3. Implement the Chinese Postman + Strongly-Connected Component spur strategy for transition inspection.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5AF81-5F95-4D33-9CCA-8C2E5918A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6765"/>
              </a:xfrm>
              <a:blipFill>
                <a:blip r:embed="rId4"/>
                <a:stretch>
                  <a:fillRect l="-1217" t="-2046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25C5E9-ED90-4DD5-A81A-D164C64DD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13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92"/>
    </mc:Choice>
    <mc:Fallback>
      <p:transition spd="slow" advTm="81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0DA7-6AF6-4BA5-9A95-F6B4D3FF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90E2-878A-4D4E-B300-09EC9D3FE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working on open-sourcing Kayfabe.</a:t>
            </a:r>
          </a:p>
          <a:p>
            <a:r>
              <a:rPr lang="en-US" dirty="0"/>
              <a:t>Collaboration is welcome!</a:t>
            </a:r>
          </a:p>
          <a:p>
            <a:r>
              <a:rPr lang="en-US" dirty="0"/>
              <a:t>Feel free to contact me if you’re interested in this testing approach, or want to know when the code is released.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39E8AD-6B9E-4178-86DD-BA33E032F5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8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61"/>
    </mc:Choice>
    <mc:Fallback>
      <p:transition spd="slow" advTm="1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CD32-C939-4D90-B278-BE8A7BCE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0ED4-52EE-4A2C-9C25-F503760B4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202DBE-BB9C-4B5E-853D-AB2C72338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7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7"/>
    </mc:Choice>
    <mc:Fallback>
      <p:transition spd="slow" advTm="2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94B8-1B80-47B2-9804-E137FBC3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between testing methods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E850FA2-4D9C-44A2-A2D9-477D1A6DEFF1}"/>
              </a:ext>
            </a:extLst>
          </p:cNvPr>
          <p:cNvSpPr/>
          <p:nvPr/>
        </p:nvSpPr>
        <p:spPr>
          <a:xfrm>
            <a:off x="2325188" y="1924594"/>
            <a:ext cx="7541623" cy="4568281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844B70C-C13E-42A1-9875-FA484444E0B1}"/>
              </a:ext>
            </a:extLst>
          </p:cNvPr>
          <p:cNvSpPr/>
          <p:nvPr/>
        </p:nvSpPr>
        <p:spPr>
          <a:xfrm>
            <a:off x="3352800" y="1924593"/>
            <a:ext cx="5495109" cy="3344093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377D58E-F340-4A05-93F9-5A43CD4BBED6}"/>
              </a:ext>
            </a:extLst>
          </p:cNvPr>
          <p:cNvSpPr/>
          <p:nvPr/>
        </p:nvSpPr>
        <p:spPr>
          <a:xfrm>
            <a:off x="4167050" y="1924592"/>
            <a:ext cx="3857897" cy="232519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10E2420E-307B-4CC8-8BC9-F43A4BE78601}"/>
              </a:ext>
            </a:extLst>
          </p:cNvPr>
          <p:cNvSpPr/>
          <p:nvPr/>
        </p:nvSpPr>
        <p:spPr>
          <a:xfrm>
            <a:off x="1038830" y="2138589"/>
            <a:ext cx="999309" cy="43542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2BEC8-8AED-4362-B1F2-66C40CFF898B}"/>
              </a:ext>
            </a:extLst>
          </p:cNvPr>
          <p:cNvSpPr txBox="1"/>
          <p:nvPr/>
        </p:nvSpPr>
        <p:spPr>
          <a:xfrm>
            <a:off x="15609" y="3871351"/>
            <a:ext cx="1341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Evidence for</a:t>
            </a:r>
          </a:p>
          <a:p>
            <a:r>
              <a:rPr lang="en-US" dirty="0"/>
              <a:t>compliance</a:t>
            </a:r>
          </a:p>
          <a:p>
            <a:r>
              <a:rPr lang="en-US" dirty="0"/>
              <a:t>with spec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17BE7D4-150F-4DA2-815E-F2D794E6C879}"/>
              </a:ext>
            </a:extLst>
          </p:cNvPr>
          <p:cNvSpPr/>
          <p:nvPr/>
        </p:nvSpPr>
        <p:spPr>
          <a:xfrm>
            <a:off x="5016137" y="1924592"/>
            <a:ext cx="2124892" cy="1254037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A64F44C4-CF92-4D09-94BE-4661C1F3427A}"/>
              </a:ext>
            </a:extLst>
          </p:cNvPr>
          <p:cNvSpPr/>
          <p:nvPr/>
        </p:nvSpPr>
        <p:spPr>
          <a:xfrm rot="10800000">
            <a:off x="10394768" y="2138589"/>
            <a:ext cx="999309" cy="43542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0EA885-8750-47C1-AC6E-93988BF39956}"/>
              </a:ext>
            </a:extLst>
          </p:cNvPr>
          <p:cNvSpPr txBox="1"/>
          <p:nvPr/>
        </p:nvSpPr>
        <p:spPr>
          <a:xfrm>
            <a:off x="11103507" y="4127103"/>
            <a:ext cx="121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08A415-72E8-4A05-8D67-F532070323EF}"/>
              </a:ext>
            </a:extLst>
          </p:cNvPr>
          <p:cNvSpPr txBox="1"/>
          <p:nvPr/>
        </p:nvSpPr>
        <p:spPr>
          <a:xfrm>
            <a:off x="5016137" y="5696114"/>
            <a:ext cx="210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unit tests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F41B6F-1643-43F5-B7CE-F84E4EA14F80}"/>
              </a:ext>
            </a:extLst>
          </p:cNvPr>
          <p:cNvSpPr txBox="1"/>
          <p:nvPr/>
        </p:nvSpPr>
        <p:spPr>
          <a:xfrm>
            <a:off x="4312272" y="4677210"/>
            <a:ext cx="356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Trace Checking (Ron Pressler 2003)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011D51-C26E-49BD-9FF1-297A2919292B}"/>
              </a:ext>
            </a:extLst>
          </p:cNvPr>
          <p:cNvSpPr txBox="1"/>
          <p:nvPr/>
        </p:nvSpPr>
        <p:spPr>
          <a:xfrm>
            <a:off x="5126113" y="3606057"/>
            <a:ext cx="216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Model-based testing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1EEE21-B9A0-4C79-BE15-364D541DE189}"/>
              </a:ext>
            </a:extLst>
          </p:cNvPr>
          <p:cNvSpPr txBox="1"/>
          <p:nvPr/>
        </p:nvSpPr>
        <p:spPr>
          <a:xfrm>
            <a:off x="4607939" y="2333098"/>
            <a:ext cx="3769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as refinement of spec</a:t>
            </a:r>
          </a:p>
          <a:p>
            <a:r>
              <a:rPr lang="en-US" dirty="0"/>
              <a:t>(e.g. seL4, </a:t>
            </a:r>
            <a:r>
              <a:rPr lang="en-US" dirty="0" err="1"/>
              <a:t>Dafny</a:t>
            </a:r>
            <a:r>
              <a:rPr lang="en-US" dirty="0"/>
              <a:t>, SPARK/ADA)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44F01C-F9F7-4D0C-9CC5-87634AF14BE8}"/>
              </a:ext>
            </a:extLst>
          </p:cNvPr>
          <p:cNvSpPr txBox="1"/>
          <p:nvPr/>
        </p:nvSpPr>
        <p:spPr>
          <a:xfrm>
            <a:off x="1939483" y="4131066"/>
            <a:ext cx="7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Effort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474D98-76CE-44DB-966A-B5DAB9836A9E}"/>
              </a:ext>
            </a:extLst>
          </p:cNvPr>
          <p:cNvSpPr txBox="1"/>
          <p:nvPr/>
        </p:nvSpPr>
        <p:spPr>
          <a:xfrm>
            <a:off x="9002130" y="3885568"/>
            <a:ext cx="1687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Closeness to</a:t>
            </a:r>
            <a:br>
              <a:rPr lang="en-US" dirty="0"/>
            </a:br>
            <a:r>
              <a:rPr lang="en-US" dirty="0"/>
              <a:t>implementation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BF5544C-C731-4B89-BF2A-D055C0C90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2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00"/>
    </mc:Choice>
    <mc:Fallback xmlns="">
      <p:transition spd="slow" advTm="4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D84E-EC87-476E-8CA0-5F6CAD2B2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Kayfabe?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2B911-56A1-4B78-818C-CD137D1E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attempt to test implementing programs via TLA+/TLC:</a:t>
            </a:r>
          </a:p>
          <a:p>
            <a:r>
              <a:rPr lang="en-US" dirty="0"/>
              <a:t>Supports trace checking (program execution against TLA+ spec.)</a:t>
            </a:r>
          </a:p>
          <a:p>
            <a:r>
              <a:rPr lang="en-US" dirty="0"/>
              <a:t>Supports model-based testing (stepping program through TLC model.)</a:t>
            </a:r>
          </a:p>
          <a:p>
            <a:r>
              <a:rPr lang="en-US" dirty="0"/>
              <a:t>Currently supports C# as a target language, other bindings possible.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presentation focuses on model-based testing, since trace checking is already described in Pressler’s paper.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BC69A2B-BCC4-40E3-B6C5-346651E1A3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9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83"/>
    </mc:Choice>
    <mc:Fallback>
      <p:transition spd="slow" advTm="2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7E9D-6DA6-414B-A3DB-3B3703BE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Checker: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5E8F-0C8A-4AD8-B722-9562BD56C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from Ron Pressler (2003): </a:t>
            </a:r>
            <a:r>
              <a:rPr lang="en-US" i="1" dirty="0"/>
              <a:t>https://pron.github.io/files/Trace.pdf </a:t>
            </a:r>
            <a:r>
              <a:rPr lang="en-US" dirty="0"/>
              <a:t>Capture traces from program execution.</a:t>
            </a:r>
          </a:p>
          <a:p>
            <a:pPr marL="514350" indent="-514350">
              <a:buAutoNum type="arabicPeriod"/>
            </a:pPr>
            <a:r>
              <a:rPr lang="en-US" dirty="0"/>
              <a:t>Convert traces to a TLA+ sequence, include that as a constant in the model, with line number as variable.</a:t>
            </a:r>
          </a:p>
          <a:p>
            <a:pPr marL="514350" indent="-514350">
              <a:buAutoNum type="arabicPeriod"/>
            </a:pPr>
            <a:r>
              <a:rPr lang="en-US" dirty="0"/>
              <a:t>Have the </a:t>
            </a:r>
            <a:r>
              <a:rPr lang="en-US" b="1" dirty="0"/>
              <a:t>Next</a:t>
            </a:r>
            <a:r>
              <a:rPr lang="en-US" dirty="0"/>
              <a:t> action enable the action that corresponds to each line, increase line number.</a:t>
            </a:r>
          </a:p>
          <a:p>
            <a:pPr marL="514350" indent="-514350">
              <a:buAutoNum type="arabicPeriod"/>
            </a:pPr>
            <a:r>
              <a:rPr lang="en-US" dirty="0"/>
              <a:t>Use TLC to check that the resulting behavior:</a:t>
            </a:r>
          </a:p>
          <a:p>
            <a:pPr marL="971550" lvl="1" indent="-514350">
              <a:buAutoNum type="arabicPeriod"/>
            </a:pPr>
            <a:r>
              <a:rPr lang="en-US" dirty="0"/>
              <a:t>Doesn’t violate invariants.</a:t>
            </a:r>
          </a:p>
          <a:p>
            <a:pPr marL="971550" lvl="1" indent="-514350">
              <a:buAutoNum type="arabicPeriod"/>
            </a:pPr>
            <a:r>
              <a:rPr lang="en-US" dirty="0"/>
              <a:t>Doesn’t deadlock.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3D08E5F-1063-4F43-9203-CA5BE09282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46"/>
    </mc:Choice>
    <mc:Fallback xmlns="">
      <p:transition spd="slow" advTm="51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9381-B0AC-41D2-BC63-0B3A3491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Checker: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20AAC-921C-44E9-BC07-A050CDCFC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1419496"/>
            <a:ext cx="5157787" cy="3714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84EB7-A89B-4887-B6E9-F998AC9EE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8388"/>
            <a:ext cx="5157787" cy="4381275"/>
          </a:xfrm>
        </p:spPr>
        <p:txBody>
          <a:bodyPr/>
          <a:lstStyle/>
          <a:p>
            <a:r>
              <a:rPr lang="en-US" dirty="0"/>
              <a:t>Easy to use/homebrew.</a:t>
            </a:r>
          </a:p>
          <a:p>
            <a:r>
              <a:rPr lang="en-US" dirty="0"/>
              <a:t>Easily adapted to legacy code.</a:t>
            </a:r>
          </a:p>
          <a:p>
            <a:pPr lvl="1"/>
            <a:r>
              <a:rPr lang="en-US" dirty="0"/>
              <a:t>You can use this to document code you don’t understand as a spec, then test your assumptions!</a:t>
            </a:r>
          </a:p>
          <a:p>
            <a:r>
              <a:rPr lang="en-US" dirty="0"/>
              <a:t>Ensures your spec doesn’t go stale.</a:t>
            </a:r>
          </a:p>
          <a:p>
            <a:r>
              <a:rPr lang="en-US" dirty="0"/>
              <a:t>Useful for root-cause analysis, since your spec gives you a high-level traceback.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966F3-E5CE-4188-8C78-63B823950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6798" y="1419496"/>
            <a:ext cx="5183188" cy="3888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496E5-A54A-4609-8F60-8A0CE8FD5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8388"/>
            <a:ext cx="5183188" cy="4381275"/>
          </a:xfrm>
        </p:spPr>
        <p:txBody>
          <a:bodyPr/>
          <a:lstStyle/>
          <a:p>
            <a:r>
              <a:rPr lang="en-US" dirty="0"/>
              <a:t>Not a testing method, only retrospective.</a:t>
            </a:r>
          </a:p>
          <a:p>
            <a:r>
              <a:rPr lang="en-US" dirty="0"/>
              <a:t>No real guarantees – you aren’t exploring edge cases.</a:t>
            </a:r>
          </a:p>
          <a:p>
            <a:r>
              <a:rPr lang="en-US" dirty="0"/>
              <a:t>You need an unbroken sequence of traces from start, or a checkpointing strategy.</a:t>
            </a:r>
          </a:p>
          <a:p>
            <a:r>
              <a:rPr lang="en-US" dirty="0"/>
              <a:t>Accomplishing this from prod traces can be non-trivial.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24B503B-0B99-4DEF-924F-8FE5DE83A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6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54"/>
    </mc:Choice>
    <mc:Fallback xmlns="">
      <p:transition spd="slow" advTm="81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02C9D-C7D8-48B9-B8A7-44A570D1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Testing: Kayfabe Model Player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F7F97-6E4C-4D7C-ADDB-A3C3B8D10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811" y="1690688"/>
            <a:ext cx="6210962" cy="499117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9D4714-8A89-4D78-A9F9-8EDCA4236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92"/>
    </mc:Choice>
    <mc:Fallback xmlns="">
      <p:transition spd="slow" advTm="69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FCD00193C043419DE2E061147D901F" ma:contentTypeVersion="13" ma:contentTypeDescription="Create a new document." ma:contentTypeScope="" ma:versionID="84ea3d950695def1eef4f4e37cb30775">
  <xsd:schema xmlns:xsd="http://www.w3.org/2001/XMLSchema" xmlns:xs="http://www.w3.org/2001/XMLSchema" xmlns:p="http://schemas.microsoft.com/office/2006/metadata/properties" xmlns:ns3="13dda892-5545-42b8-a329-b81a4eef387e" xmlns:ns4="09ea1883-6ebb-45a3-8350-c5f29868ed0e" targetNamespace="http://schemas.microsoft.com/office/2006/metadata/properties" ma:root="true" ma:fieldsID="db103c63c0b40e42dabd1d356c75d7db" ns3:_="" ns4:_="">
    <xsd:import namespace="13dda892-5545-42b8-a329-b81a4eef387e"/>
    <xsd:import namespace="09ea1883-6ebb-45a3-8350-c5f29868ed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dda892-5545-42b8-a329-b81a4eef38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ea1883-6ebb-45a3-8350-c5f29868ed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CE6885-6A0B-4C37-892B-F50CFFFE3F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dda892-5545-42b8-a329-b81a4eef387e"/>
    <ds:schemaRef ds:uri="09ea1883-6ebb-45a3-8350-c5f29868ed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A7AB98-47A1-4216-96D6-34F018DB9E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3FB3D0-974D-4BD8-B535-C6628C241832}">
  <ds:schemaRefs>
    <ds:schemaRef ds:uri="09ea1883-6ebb-45a3-8350-c5f29868ed0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13dda892-5545-42b8-a329-b81a4eef387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2352</Words>
  <Application>Microsoft Office PowerPoint</Application>
  <PresentationFormat>Widescreen</PresentationFormat>
  <Paragraphs>215</Paragraphs>
  <Slides>36</Slides>
  <Notes>1</Notes>
  <HiddenSlides>0</HiddenSlides>
  <MMClips>36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Cascadia Code</vt:lpstr>
      <vt:lpstr>Office Theme</vt:lpstr>
      <vt:lpstr>Kayfabe</vt:lpstr>
      <vt:lpstr>About Me</vt:lpstr>
      <vt:lpstr>Motivation</vt:lpstr>
      <vt:lpstr>Testing Strategies</vt:lpstr>
      <vt:lpstr>Tradeoffs between testing methods</vt:lpstr>
      <vt:lpstr>What is Kayfabe?</vt:lpstr>
      <vt:lpstr>Trace Checker: Idea</vt:lpstr>
      <vt:lpstr>Trace Checker: Evaluation</vt:lpstr>
      <vt:lpstr>Model-Based Testing: Kayfabe Model Player</vt:lpstr>
      <vt:lpstr>Model Player</vt:lpstr>
      <vt:lpstr>Model Player: Evaluation</vt:lpstr>
      <vt:lpstr>Model Player: Blindspots</vt:lpstr>
      <vt:lpstr>Kayfabe Model Player Architecture</vt:lpstr>
      <vt:lpstr>System Architecture</vt:lpstr>
      <vt:lpstr>Model Player: Steps</vt:lpstr>
      <vt:lpstr>Routing Algorithm: Problem Description</vt:lpstr>
      <vt:lpstr>Routing Algorithm: Graph Construction</vt:lpstr>
      <vt:lpstr>Routing Algorithm: Graph Construction 2</vt:lpstr>
      <vt:lpstr>Routing Algorithm: Computing the Tour</vt:lpstr>
      <vt:lpstr>Transition Inspection Problem</vt:lpstr>
      <vt:lpstr>Chinese Postman Approach - Example</vt:lpstr>
      <vt:lpstr>Implementation Notes</vt:lpstr>
      <vt:lpstr>TLA+ Serialization</vt:lpstr>
      <vt:lpstr>TSP Solver</vt:lpstr>
      <vt:lpstr>How to use</vt:lpstr>
      <vt:lpstr>How to build a Kayfabe model harness</vt:lpstr>
      <vt:lpstr>Example: MapCollection</vt:lpstr>
      <vt:lpstr>1. Data Contracts </vt:lpstr>
      <vt:lpstr>2. Execution Context</vt:lpstr>
      <vt:lpstr>3. State Mapping Function</vt:lpstr>
      <vt:lpstr>4. Harness</vt:lpstr>
      <vt:lpstr>5. Implementing Actions</vt:lpstr>
      <vt:lpstr>6. Running the Test</vt:lpstr>
      <vt:lpstr>Future Work / Extensions</vt:lpstr>
      <vt:lpstr>Routing Algorithm Alternatives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Kayfabe</dc:title>
  <dc:creator>Star Dorminey</dc:creator>
  <cp:lastModifiedBy>Star Dorminey</cp:lastModifiedBy>
  <cp:revision>2</cp:revision>
  <dcterms:created xsi:type="dcterms:W3CDTF">2020-10-15T04:12:47Z</dcterms:created>
  <dcterms:modified xsi:type="dcterms:W3CDTF">2020-10-16T08:23:05Z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2020-10-15T04:12:46Z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6a3ac65d-4b60-4f33-a7c5-3b4e1ec7c72d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0x0101000DFCD00193C043419DE2E061147D901F</vt:lpwstr>
  </property>
</Properties>
</file>